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59" r:id="rId2"/>
    <p:sldMasterId id="2147483664" r:id="rId3"/>
  </p:sldMasterIdLst>
  <p:notesMasterIdLst>
    <p:notesMasterId r:id="rId14"/>
  </p:notesMasterIdLst>
  <p:handoutMasterIdLst>
    <p:handoutMasterId r:id="rId15"/>
  </p:handoutMasterIdLst>
  <p:sldIdLst>
    <p:sldId id="256" r:id="rId4"/>
    <p:sldId id="257" r:id="rId5"/>
    <p:sldId id="259" r:id="rId6"/>
    <p:sldId id="261" r:id="rId7"/>
    <p:sldId id="263" r:id="rId8"/>
    <p:sldId id="265" r:id="rId9"/>
    <p:sldId id="267" r:id="rId10"/>
    <p:sldId id="269" r:id="rId11"/>
    <p:sldId id="271" r:id="rId12"/>
    <p:sldId id="275"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6">
          <p15:clr>
            <a:srgbClr val="A4A3A4"/>
          </p15:clr>
        </p15:guide>
        <p15:guide id="2" pos="56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0"/>
  </p:normalViewPr>
  <p:slideViewPr>
    <p:cSldViewPr snapToGrid="0" snapToObjects="1">
      <p:cViewPr varScale="1">
        <p:scale>
          <a:sx n="136" d="100"/>
          <a:sy n="136" d="100"/>
        </p:scale>
        <p:origin x="960" y="176"/>
      </p:cViewPr>
      <p:guideLst>
        <p:guide orient="horz" pos="676"/>
        <p:guide pos="56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1350545-E260-4F41-A803-5BF85CFE96EA}" type="datetimeFigureOut">
              <a:rPr lang="en-US" smtClean="0"/>
              <a:t>4/15/21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BD68D1-0A4A-364F-B3D1-97755523CCB2}" type="slidenum">
              <a:rPr lang="en-US" smtClean="0"/>
              <a:t>‹#›</a:t>
            </a:fld>
            <a:endParaRPr lang="en-US"/>
          </a:p>
        </p:txBody>
      </p:sp>
    </p:spTree>
    <p:extLst>
      <p:ext uri="{BB962C8B-B14F-4D97-AF65-F5344CB8AC3E}">
        <p14:creationId xmlns:p14="http://schemas.microsoft.com/office/powerpoint/2010/main" val="4420469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FCAFC9-2F5E-7849-9A3C-3E3602566C83}" type="datetimeFigureOut">
              <a:rPr lang="en-US" smtClean="0"/>
              <a:t>4/15/21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359D8E-2A04-7648-BB99-EC53D2571000}" type="slidenum">
              <a:rPr lang="en-US" smtClean="0"/>
              <a:t>‹#›</a:t>
            </a:fld>
            <a:endParaRPr lang="en-US"/>
          </a:p>
        </p:txBody>
      </p:sp>
    </p:spTree>
    <p:extLst>
      <p:ext uri="{BB962C8B-B14F-4D97-AF65-F5344CB8AC3E}">
        <p14:creationId xmlns:p14="http://schemas.microsoft.com/office/powerpoint/2010/main" val="255173273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BF6F"/>
        </a:soli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1" hasCustomPrompt="1"/>
          </p:nvPr>
        </p:nvSpPr>
        <p:spPr>
          <a:xfrm>
            <a:off x="256494" y="2494609"/>
            <a:ext cx="5661618" cy="1234730"/>
          </a:xfrm>
        </p:spPr>
        <p:txBody>
          <a:bodyPr anchor="b">
            <a:normAutofit/>
          </a:bodyPr>
          <a:lstStyle>
            <a:lvl1pPr marL="0" indent="0">
              <a:buNone/>
              <a:defRPr sz="3600" b="1" baseline="0">
                <a:solidFill>
                  <a:srgbClr val="FFFFFF"/>
                </a:solidFill>
              </a:defRPr>
            </a:lvl1pPr>
          </a:lstStyle>
          <a:p>
            <a:pPr lvl="0"/>
            <a:r>
              <a:rPr lang="en-US" dirty="0"/>
              <a:t>Add the title of your presentation here</a:t>
            </a:r>
          </a:p>
        </p:txBody>
      </p:sp>
      <p:sp>
        <p:nvSpPr>
          <p:cNvPr id="11" name="Subtitle 1"/>
          <p:cNvSpPr txBox="1">
            <a:spLocks/>
          </p:cNvSpPr>
          <p:nvPr userDrawn="1"/>
        </p:nvSpPr>
        <p:spPr>
          <a:xfrm>
            <a:off x="3389891" y="4862023"/>
            <a:ext cx="1050635" cy="160202"/>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800" dirty="0">
                <a:solidFill>
                  <a:srgbClr val="FFFFFF"/>
                </a:solidFill>
                <a:latin typeface="Helvetica Neue"/>
                <a:cs typeface="Helvetica Neue"/>
              </a:rPr>
              <a:t>Powered by</a:t>
            </a:r>
          </a:p>
        </p:txBody>
      </p:sp>
      <p:sp>
        <p:nvSpPr>
          <p:cNvPr id="3" name="Text Placeholder 2"/>
          <p:cNvSpPr>
            <a:spLocks noGrp="1"/>
          </p:cNvSpPr>
          <p:nvPr>
            <p:ph type="body" sz="quarter" idx="12"/>
          </p:nvPr>
        </p:nvSpPr>
        <p:spPr>
          <a:xfrm>
            <a:off x="258728" y="3729038"/>
            <a:ext cx="2938463" cy="385762"/>
          </a:xfrm>
        </p:spPr>
        <p:txBody>
          <a:bodyPr>
            <a:normAutofit/>
          </a:bodyPr>
          <a:lstStyle>
            <a:lvl1pPr>
              <a:defRPr sz="1200">
                <a:solidFill>
                  <a:schemeClr val="bg1"/>
                </a:solidFill>
              </a:defRPr>
            </a:lvl1pPr>
          </a:lstStyle>
          <a:p>
            <a:pPr lvl="0"/>
            <a:r>
              <a:rPr lang="en-US" dirty="0"/>
              <a:t>Click to edit Master text styles</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56014" y="4791407"/>
            <a:ext cx="1381743" cy="33654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A88B48FB-E956-2048-9E74-C69E7CAA26CC}" type="slidenum">
              <a:rPr lang="en-US" smtClean="0"/>
              <a:t>‹#›</a:t>
            </a:fld>
            <a:endParaRPr lang="en-US"/>
          </a:p>
        </p:txBody>
      </p:sp>
    </p:spTree>
    <p:extLst>
      <p:ext uri="{BB962C8B-B14F-4D97-AF65-F5344CB8AC3E}">
        <p14:creationId xmlns:p14="http://schemas.microsoft.com/office/powerpoint/2010/main" val="59644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A88B48FB-E956-2048-9E74-C69E7CAA26CC}" type="slidenum">
              <a:rPr lang="en-US" smtClean="0"/>
              <a:pPr/>
              <a:t>‹#›</a:t>
            </a:fld>
            <a:endParaRPr lang="en-US"/>
          </a:p>
        </p:txBody>
      </p:sp>
      <p:sp>
        <p:nvSpPr>
          <p:cNvPr id="7" name="Text Placeholder 6"/>
          <p:cNvSpPr>
            <a:spLocks noGrp="1"/>
          </p:cNvSpPr>
          <p:nvPr>
            <p:ph type="body" sz="quarter" idx="13"/>
          </p:nvPr>
        </p:nvSpPr>
        <p:spPr>
          <a:xfrm>
            <a:off x="115888" y="723900"/>
            <a:ext cx="3887787" cy="261938"/>
          </a:xfrm>
        </p:spPr>
        <p:txBody>
          <a:bodyPr/>
          <a:lstStyle/>
          <a:p>
            <a:pPr lvl="0"/>
            <a:r>
              <a:rPr lang="en-US" dirty="0"/>
              <a:t>Click to edit Master text styles</a:t>
            </a:r>
          </a:p>
        </p:txBody>
      </p:sp>
    </p:spTree>
    <p:extLst>
      <p:ext uri="{BB962C8B-B14F-4D97-AF65-F5344CB8AC3E}">
        <p14:creationId xmlns:p14="http://schemas.microsoft.com/office/powerpoint/2010/main" val="3451742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sty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A88B48FB-E956-2048-9E74-C69E7CAA26CC}" type="slidenum">
              <a:rPr lang="en-US" smtClean="0"/>
              <a:pPr/>
              <a:t>‹#›</a:t>
            </a:fld>
            <a:endParaRPr lang="en-US"/>
          </a:p>
        </p:txBody>
      </p:sp>
      <p:graphicFrame>
        <p:nvGraphicFramePr>
          <p:cNvPr id="5" name="Table 4"/>
          <p:cNvGraphicFramePr>
            <a:graphicFrameLocks noGrp="1"/>
          </p:cNvGraphicFramePr>
          <p:nvPr userDrawn="1">
            <p:extLst>
              <p:ext uri="{D42A27DB-BD31-4B8C-83A1-F6EECF244321}">
                <p14:modId xmlns:p14="http://schemas.microsoft.com/office/powerpoint/2010/main" val="731729107"/>
              </p:ext>
            </p:extLst>
          </p:nvPr>
        </p:nvGraphicFramePr>
        <p:xfrm>
          <a:off x="204787" y="1052400"/>
          <a:ext cx="5953649" cy="2184875"/>
        </p:xfrm>
        <a:graphic>
          <a:graphicData uri="http://schemas.openxmlformats.org/drawingml/2006/table">
            <a:tbl>
              <a:tblPr firstRow="1" lastRow="1" bandRow="1">
                <a:tableStyleId>{1FECB4D8-DB02-4DC6-A0A2-4F2EBAE1DC90}</a:tableStyleId>
              </a:tblPr>
              <a:tblGrid>
                <a:gridCol w="4802370">
                  <a:extLst>
                    <a:ext uri="{9D8B030D-6E8A-4147-A177-3AD203B41FA5}">
                      <a16:colId xmlns:a16="http://schemas.microsoft.com/office/drawing/2014/main" val="20000"/>
                    </a:ext>
                  </a:extLst>
                </a:gridCol>
                <a:gridCol w="716414">
                  <a:extLst>
                    <a:ext uri="{9D8B030D-6E8A-4147-A177-3AD203B41FA5}">
                      <a16:colId xmlns:a16="http://schemas.microsoft.com/office/drawing/2014/main" val="20001"/>
                    </a:ext>
                  </a:extLst>
                </a:gridCol>
                <a:gridCol w="434865">
                  <a:extLst>
                    <a:ext uri="{9D8B030D-6E8A-4147-A177-3AD203B41FA5}">
                      <a16:colId xmlns:a16="http://schemas.microsoft.com/office/drawing/2014/main" val="20002"/>
                    </a:ext>
                  </a:extLst>
                </a:gridCol>
              </a:tblGrid>
              <a:tr h="312125">
                <a:tc>
                  <a:txBody>
                    <a:bodyPr/>
                    <a:lstStyle/>
                    <a:p>
                      <a:r>
                        <a:rPr lang="en-US" sz="1100" dirty="0">
                          <a:solidFill>
                            <a:schemeClr val="bg1"/>
                          </a:solidFill>
                          <a:latin typeface="Arial"/>
                          <a:cs typeface="Arial"/>
                        </a:rPr>
                        <a:t>Answer Choices</a:t>
                      </a: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gridSpan="2">
                  <a:txBody>
                    <a:bodyPr/>
                    <a:lstStyle/>
                    <a:p>
                      <a:r>
                        <a:rPr lang="en-US" sz="1100" dirty="0">
                          <a:solidFill>
                            <a:schemeClr val="bg1"/>
                          </a:solidFill>
                          <a:latin typeface="Arial"/>
                          <a:cs typeface="Arial"/>
                        </a:rPr>
                        <a:t>Responses</a:t>
                      </a: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hMerge="1">
                  <a:txBody>
                    <a:bodyPr/>
                    <a:lstStyle/>
                    <a:p>
                      <a:endParaRPr lang="en-US" sz="1200" dirty="0">
                        <a:solidFill>
                          <a:schemeClr val="bg1"/>
                        </a:solidFill>
                        <a:latin typeface="Arial"/>
                        <a:cs typeface="Arial"/>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0000"/>
                  </a:ext>
                </a:extLst>
              </a:tr>
              <a:tr h="312125">
                <a:tc>
                  <a:txBody>
                    <a:bodyPr/>
                    <a:lstStyle/>
                    <a:p>
                      <a:r>
                        <a:rPr lang="en-US" sz="1050" dirty="0">
                          <a:solidFill>
                            <a:schemeClr val="tx1"/>
                          </a:solidFill>
                          <a:latin typeface="Arial"/>
                          <a:cs typeface="Arial"/>
                        </a:rPr>
                        <a:t>Less than one year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latin typeface="Arial"/>
                          <a:cs typeface="Arial"/>
                        </a:rPr>
                        <a:t>10.00%</a:t>
                      </a: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050" dirty="0">
                          <a:solidFill>
                            <a:schemeClr val="tx1"/>
                          </a:solidFill>
                          <a:latin typeface="Arial"/>
                          <a:cs typeface="Arial"/>
                        </a:rPr>
                        <a:t>10</a:t>
                      </a: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312125">
                <a:tc>
                  <a:txBody>
                    <a:bodyPr/>
                    <a:lstStyle/>
                    <a:p>
                      <a:r>
                        <a:rPr lang="en-US" sz="1050" dirty="0">
                          <a:solidFill>
                            <a:schemeClr val="tx1"/>
                          </a:solidFill>
                          <a:latin typeface="Arial"/>
                          <a:cs typeface="Arial"/>
                        </a:rPr>
                        <a:t>1 to 3 years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latin typeface="Arial"/>
                          <a:cs typeface="Arial"/>
                        </a:rPr>
                        <a:t>10.00%</a:t>
                      </a:r>
                    </a:p>
                  </a:txBody>
                  <a:tcPr anchor="ctr">
                    <a:lnL w="12700" cap="flat" cmpd="sng" algn="ctr">
                      <a:noFill/>
                      <a:prstDash val="solid"/>
                      <a:round/>
                      <a:headEnd type="none" w="med" len="med"/>
                      <a:tailEnd type="none" w="med" len="med"/>
                    </a:lnL>
                    <a:lnR>
                      <a:noFill/>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050" dirty="0">
                          <a:solidFill>
                            <a:schemeClr val="tx1"/>
                          </a:solidFill>
                          <a:latin typeface="Arial"/>
                          <a:cs typeface="Arial"/>
                        </a:rPr>
                        <a:t>10</a:t>
                      </a:r>
                    </a:p>
                  </a:txBody>
                  <a:tcPr anchor="ctr">
                    <a:lnL>
                      <a:noFill/>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12125">
                <a:tc>
                  <a:txBody>
                    <a:bodyPr/>
                    <a:lstStyle/>
                    <a:p>
                      <a:r>
                        <a:rPr lang="en-US" sz="1050" dirty="0">
                          <a:solidFill>
                            <a:schemeClr val="tx1"/>
                          </a:solidFill>
                          <a:latin typeface="Arial"/>
                          <a:cs typeface="Arial"/>
                        </a:rPr>
                        <a:t>3 to 5 years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latin typeface="Arial"/>
                          <a:cs typeface="Arial"/>
                        </a:rPr>
                        <a:t>25.00%</a:t>
                      </a:r>
                    </a:p>
                  </a:txBody>
                  <a:tcPr anchor="ctr">
                    <a:lnL w="12700" cap="flat" cmpd="sng" algn="ctr">
                      <a:noFill/>
                      <a:prstDash val="solid"/>
                      <a:round/>
                      <a:headEnd type="none" w="med" len="med"/>
                      <a:tailEnd type="none" w="med" len="med"/>
                    </a:lnL>
                    <a:lnR>
                      <a:noFill/>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050" dirty="0">
                          <a:solidFill>
                            <a:schemeClr val="tx1"/>
                          </a:solidFill>
                          <a:latin typeface="Arial"/>
                          <a:cs typeface="Arial"/>
                        </a:rPr>
                        <a:t>25</a:t>
                      </a:r>
                    </a:p>
                  </a:txBody>
                  <a:tcPr anchor="ctr">
                    <a:lnL>
                      <a:noFill/>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312125">
                <a:tc>
                  <a:txBody>
                    <a:bodyPr/>
                    <a:lstStyle/>
                    <a:p>
                      <a:r>
                        <a:rPr lang="en-US" sz="1050" dirty="0">
                          <a:solidFill>
                            <a:schemeClr val="tx1"/>
                          </a:solidFill>
                          <a:latin typeface="Arial"/>
                          <a:cs typeface="Arial"/>
                        </a:rPr>
                        <a:t>5 to 7 years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latin typeface="Arial"/>
                          <a:cs typeface="Arial"/>
                        </a:rPr>
                        <a:t>15.00%</a:t>
                      </a:r>
                    </a:p>
                  </a:txBody>
                  <a:tcPr anchor="ctr">
                    <a:lnL w="12700" cap="flat" cmpd="sng" algn="ctr">
                      <a:noFill/>
                      <a:prstDash val="solid"/>
                      <a:round/>
                      <a:headEnd type="none" w="med" len="med"/>
                      <a:tailEnd type="none" w="med" len="med"/>
                    </a:lnL>
                    <a:lnR>
                      <a:noFill/>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050" dirty="0">
                          <a:solidFill>
                            <a:schemeClr val="tx1"/>
                          </a:solidFill>
                          <a:latin typeface="Arial"/>
                          <a:cs typeface="Arial"/>
                        </a:rPr>
                        <a:t>15</a:t>
                      </a:r>
                    </a:p>
                  </a:txBody>
                  <a:tcPr anchor="ctr">
                    <a:lnL>
                      <a:noFill/>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312125">
                <a:tc>
                  <a:txBody>
                    <a:bodyPr/>
                    <a:lstStyle/>
                    <a:p>
                      <a:r>
                        <a:rPr lang="en-US" sz="1050" dirty="0">
                          <a:solidFill>
                            <a:schemeClr val="tx1"/>
                          </a:solidFill>
                          <a:latin typeface="Arial"/>
                          <a:cs typeface="Arial"/>
                        </a:rPr>
                        <a:t>More than seven</a:t>
                      </a:r>
                      <a:r>
                        <a:rPr lang="en-US" sz="1050" baseline="0" dirty="0">
                          <a:solidFill>
                            <a:schemeClr val="tx1"/>
                          </a:solidFill>
                          <a:latin typeface="Arial"/>
                          <a:cs typeface="Arial"/>
                        </a:rPr>
                        <a:t> years</a:t>
                      </a:r>
                      <a:endParaRPr lang="en-US" sz="1050" dirty="0">
                        <a:solidFill>
                          <a:schemeClr val="tx1"/>
                        </a:solidFill>
                        <a:latin typeface="Arial"/>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latin typeface="Arial"/>
                          <a:cs typeface="Arial"/>
                        </a:rPr>
                        <a:t>40.00%</a:t>
                      </a:r>
                    </a:p>
                  </a:txBody>
                  <a:tcPr anchor="ctr">
                    <a:lnL w="12700" cap="flat" cmpd="sng" algn="ctr">
                      <a:noFill/>
                      <a:prstDash val="solid"/>
                      <a:round/>
                      <a:headEnd type="none" w="med" len="med"/>
                      <a:tailEnd type="none" w="med" len="med"/>
                    </a:lnL>
                    <a:lnR>
                      <a:noFill/>
                    </a:lnR>
                    <a:lnT w="6350" cap="flat" cmpd="sng" algn="ctr">
                      <a:solidFill>
                        <a:srgbClr val="60574C"/>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050" dirty="0">
                          <a:solidFill>
                            <a:schemeClr val="tx1"/>
                          </a:solidFill>
                          <a:latin typeface="Arial"/>
                          <a:cs typeface="Arial"/>
                        </a:rPr>
                        <a:t>40</a:t>
                      </a:r>
                    </a:p>
                  </a:txBody>
                  <a:tcPr anchor="ctr">
                    <a:lnL>
                      <a:noFill/>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312125">
                <a:tc>
                  <a:txBody>
                    <a:bodyPr/>
                    <a:lstStyle/>
                    <a:p>
                      <a:r>
                        <a:rPr lang="en-US" sz="1050" dirty="0">
                          <a:solidFill>
                            <a:srgbClr val="FFFFFF"/>
                          </a:solidFill>
                          <a:latin typeface="Arial"/>
                          <a:cs typeface="Arial"/>
                        </a:rPr>
                        <a:t>Total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666666"/>
                    </a:solidFill>
                  </a:tcPr>
                </a:tc>
                <a:tc>
                  <a:txBody>
                    <a:bodyPr/>
                    <a:lstStyle/>
                    <a:p>
                      <a:endParaRPr lang="en-US" sz="1050" dirty="0">
                        <a:solidFill>
                          <a:srgbClr val="FFFFFF"/>
                        </a:solidFill>
                        <a:latin typeface="Arial"/>
                        <a:cs typeface="Arial"/>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666666"/>
                    </a:solidFill>
                  </a:tcPr>
                </a:tc>
                <a:tc>
                  <a:txBody>
                    <a:bodyPr/>
                    <a:lstStyle/>
                    <a:p>
                      <a:pPr algn="r"/>
                      <a:r>
                        <a:rPr lang="en-US" sz="1050" dirty="0">
                          <a:solidFill>
                            <a:srgbClr val="FFFFFF"/>
                          </a:solidFill>
                          <a:latin typeface="Arial"/>
                          <a:cs typeface="Arial"/>
                        </a:rPr>
                        <a:t>100</a:t>
                      </a: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666666"/>
                    </a:solidFill>
                  </a:tcPr>
                </a:tc>
                <a:extLst>
                  <a:ext uri="{0D108BD9-81ED-4DB2-BD59-A6C34878D82A}">
                    <a16:rowId xmlns:a16="http://schemas.microsoft.com/office/drawing/2014/main" val="10006"/>
                  </a:ext>
                </a:extLst>
              </a:tr>
            </a:tbl>
          </a:graphicData>
        </a:graphic>
      </p:graphicFrame>
      <p:sp>
        <p:nvSpPr>
          <p:cNvPr id="7" name="Text Placeholder 6"/>
          <p:cNvSpPr>
            <a:spLocks noGrp="1"/>
          </p:cNvSpPr>
          <p:nvPr>
            <p:ph type="body" sz="quarter" idx="11"/>
          </p:nvPr>
        </p:nvSpPr>
        <p:spPr>
          <a:xfrm>
            <a:off x="115888" y="723900"/>
            <a:ext cx="4478337" cy="261938"/>
          </a:xfrm>
        </p:spPr>
        <p:txBody>
          <a:bodyPr/>
          <a:lstStyle/>
          <a:p>
            <a:pPr lvl="0"/>
            <a:r>
              <a:rPr lang="en-US" dirty="0"/>
              <a:t>Click to edit Master text styles</a:t>
            </a:r>
          </a:p>
        </p:txBody>
      </p:sp>
    </p:spTree>
    <p:extLst>
      <p:ext uri="{BB962C8B-B14F-4D97-AF65-F5344CB8AC3E}">
        <p14:creationId xmlns:p14="http://schemas.microsoft.com/office/powerpoint/2010/main" val="4046444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sponse Summary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B593F9-7B30-274B-BFFF-492683631E49}" type="slidenum">
              <a:rPr lang="en-US" smtClean="0"/>
              <a:t>‹#›</a:t>
            </a:fld>
            <a:endParaRPr lang="en-US"/>
          </a:p>
        </p:txBody>
      </p:sp>
      <p:sp>
        <p:nvSpPr>
          <p:cNvPr id="13" name="Text Placeholder 12"/>
          <p:cNvSpPr>
            <a:spLocks noGrp="1"/>
          </p:cNvSpPr>
          <p:nvPr>
            <p:ph type="body" sz="quarter" idx="13"/>
          </p:nvPr>
        </p:nvSpPr>
        <p:spPr>
          <a:xfrm>
            <a:off x="211403" y="3639393"/>
            <a:ext cx="4576388" cy="350837"/>
          </a:xfrm>
        </p:spPr>
        <p:txBody>
          <a:bodyPr/>
          <a:lstStyle>
            <a:lvl1pPr>
              <a:defRPr b="0"/>
            </a:lvl1pPr>
          </a:lstStyle>
          <a:p>
            <a:pPr lvl="0"/>
            <a:r>
              <a:rPr lang="en-US" dirty="0"/>
              <a:t>Click to edit</a:t>
            </a:r>
          </a:p>
        </p:txBody>
      </p:sp>
      <p:sp>
        <p:nvSpPr>
          <p:cNvPr id="17" name="Title 16"/>
          <p:cNvSpPr>
            <a:spLocks noGrp="1"/>
          </p:cNvSpPr>
          <p:nvPr>
            <p:ph type="title"/>
          </p:nvPr>
        </p:nvSpPr>
        <p:spPr>
          <a:xfrm>
            <a:off x="204788" y="2334751"/>
            <a:ext cx="8229600" cy="857250"/>
          </a:xfrm>
        </p:spPr>
        <p:txBody>
          <a:bodyPr/>
          <a:lstStyle/>
          <a:p>
            <a:r>
              <a:rPr lang="en-US" dirty="0"/>
              <a:t>Click to edit Master title style</a:t>
            </a:r>
          </a:p>
        </p:txBody>
      </p:sp>
      <p:sp>
        <p:nvSpPr>
          <p:cNvPr id="16" name="Text Placeholder 5"/>
          <p:cNvSpPr>
            <a:spLocks noGrp="1"/>
          </p:cNvSpPr>
          <p:nvPr>
            <p:ph type="body" sz="quarter" idx="17" hasCustomPrompt="1"/>
          </p:nvPr>
        </p:nvSpPr>
        <p:spPr>
          <a:xfrm>
            <a:off x="204788" y="3032255"/>
            <a:ext cx="3859212" cy="280987"/>
          </a:xfrm>
        </p:spPr>
        <p:txBody>
          <a:bodyPr/>
          <a:lstStyle>
            <a:lvl2pPr marL="4763" indent="0">
              <a:buNone/>
              <a:defRPr sz="1600">
                <a:solidFill>
                  <a:schemeClr val="bg1">
                    <a:lumMod val="50000"/>
                  </a:schemeClr>
                </a:solidFill>
                <a:latin typeface="Arial"/>
                <a:cs typeface="Arial"/>
              </a:defRPr>
            </a:lvl2pPr>
          </a:lstStyle>
          <a:p>
            <a:pPr lvl="1"/>
            <a:r>
              <a:rPr lang="en-US" dirty="0"/>
              <a:t>Total Responses</a:t>
            </a:r>
          </a:p>
        </p:txBody>
      </p:sp>
      <p:sp>
        <p:nvSpPr>
          <p:cNvPr id="7" name="Text Placeholder 12"/>
          <p:cNvSpPr>
            <a:spLocks noGrp="1"/>
          </p:cNvSpPr>
          <p:nvPr>
            <p:ph type="body" sz="quarter" idx="18"/>
          </p:nvPr>
        </p:nvSpPr>
        <p:spPr>
          <a:xfrm>
            <a:off x="211403" y="4047840"/>
            <a:ext cx="4576388" cy="350837"/>
          </a:xfrm>
        </p:spPr>
        <p:txBody>
          <a:bodyPr/>
          <a:lstStyle>
            <a:lvl1pPr>
              <a:defRPr b="0"/>
            </a:lvl1pPr>
          </a:lstStyle>
          <a:p>
            <a:pPr lvl="0"/>
            <a:r>
              <a:rPr lang="en-US" dirty="0"/>
              <a:t>Click to edit</a:t>
            </a:r>
          </a:p>
        </p:txBody>
      </p:sp>
    </p:spTree>
    <p:extLst>
      <p:ext uri="{BB962C8B-B14F-4D97-AF65-F5344CB8AC3E}">
        <p14:creationId xmlns:p14="http://schemas.microsoft.com/office/powerpoint/2010/main" val="2964830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04788" y="1200151"/>
            <a:ext cx="8482012"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4788" y="4691162"/>
            <a:ext cx="2133600" cy="273844"/>
          </a:xfrm>
          <a:prstGeom prst="rect">
            <a:avLst/>
          </a:prstGeom>
        </p:spPr>
        <p:txBody>
          <a:bodyPr vert="horz" lIns="91440" tIns="45720" rIns="91440" bIns="45720" rtlCol="0" anchor="ctr"/>
          <a:lstStyle>
            <a:lvl1pPr algn="l">
              <a:defRPr sz="1200">
                <a:solidFill>
                  <a:srgbClr val="FFFFFF"/>
                </a:solidFill>
                <a:latin typeface="Arial"/>
                <a:cs typeface="Arial"/>
              </a:defRPr>
            </a:lvl1pPr>
          </a:lstStyle>
          <a:p>
            <a:fld id="{537D1D7B-70B5-9D4F-A9E5-525C1090DAAC}" type="datetime4">
              <a:rPr lang="en-US" smtClean="0"/>
              <a:t>April 15, 2021</a:t>
            </a:fld>
            <a:endParaRPr lang="en-US"/>
          </a:p>
        </p:txBody>
      </p:sp>
      <p:sp>
        <p:nvSpPr>
          <p:cNvPr id="6" name="Slide Number Placeholder 5"/>
          <p:cNvSpPr>
            <a:spLocks noGrp="1"/>
          </p:cNvSpPr>
          <p:nvPr>
            <p:ph type="sldNum" sz="quarter" idx="4"/>
          </p:nvPr>
        </p:nvSpPr>
        <p:spPr>
          <a:xfrm>
            <a:off x="8686800" y="4828084"/>
            <a:ext cx="384104" cy="273844"/>
          </a:xfrm>
          <a:prstGeom prst="rect">
            <a:avLst/>
          </a:prstGeom>
        </p:spPr>
        <p:txBody>
          <a:bodyPr vert="horz" lIns="91440" tIns="45720" rIns="91440" bIns="45720" rtlCol="0" anchor="ctr"/>
          <a:lstStyle>
            <a:lvl1pPr algn="r">
              <a:defRPr sz="1200">
                <a:solidFill>
                  <a:srgbClr val="CCCCCC"/>
                </a:solidFill>
                <a:latin typeface="Arial"/>
                <a:cs typeface="Arial"/>
              </a:defRPr>
            </a:lvl1pPr>
          </a:lstStyle>
          <a:p>
            <a:fld id="{7FE0505B-37A8-D24C-BEF3-C2D216B51C70}" type="slidenum">
              <a:rPr lang="en-US" smtClean="0"/>
              <a:pPr/>
              <a:t>‹#›</a:t>
            </a:fld>
            <a:endParaRPr lang="en-US"/>
          </a:p>
        </p:txBody>
      </p:sp>
    </p:spTree>
    <p:extLst>
      <p:ext uri="{BB962C8B-B14F-4D97-AF65-F5344CB8AC3E}">
        <p14:creationId xmlns:p14="http://schemas.microsoft.com/office/powerpoint/2010/main" val="628116044"/>
      </p:ext>
    </p:extLst>
  </p:cSld>
  <p:clrMap bg1="lt1" tx1="dk1" bg2="lt2" tx2="dk2" accent1="accent1" accent2="accent2" accent3="accent3" accent4="accent4" accent5="accent5" accent6="accent6" hlink="hlink" folHlink="folHlink"/>
  <p:sldLayoutIdLst>
    <p:sldLayoutId id="2147483674" r:id="rId1"/>
  </p:sldLayoutIdLst>
  <p:hf hdr="0" ftr="0"/>
  <p:txStyles>
    <p:titleStyle>
      <a:lvl1pPr algn="l" defTabSz="457200" rtl="0" eaLnBrk="1" latinLnBrk="0" hangingPunct="1">
        <a:spcBef>
          <a:spcPct val="0"/>
        </a:spcBef>
        <a:buNone/>
        <a:defRPr sz="1800" b="1" kern="1200" baseline="0">
          <a:solidFill>
            <a:schemeClr val="tx1"/>
          </a:solidFill>
          <a:latin typeface="Arial"/>
          <a:ea typeface="+mj-ea"/>
          <a:cs typeface="Arial"/>
        </a:defRPr>
      </a:lvl1pPr>
    </p:titleStyle>
    <p:bodyStyle>
      <a:lvl1pPr marL="0" indent="0" algn="l" defTabSz="457200" rtl="0" eaLnBrk="1" latinLnBrk="0" hangingPunct="1">
        <a:spcBef>
          <a:spcPct val="20000"/>
        </a:spcBef>
        <a:buFont typeface="Arial"/>
        <a:buNone/>
        <a:defRPr sz="1000" b="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5136" y="333381"/>
            <a:ext cx="8229600" cy="391272"/>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15136" y="736649"/>
            <a:ext cx="5332506" cy="249144"/>
          </a:xfrm>
          <a:prstGeom prst="rect">
            <a:avLst/>
          </a:prstGeom>
        </p:spPr>
        <p:txBody>
          <a:bodyPr vert="horz" lIns="91440" tIns="45720" rIns="91440" bIns="45720" rtlCol="0">
            <a:normAutofit/>
          </a:bodyPr>
          <a:lstStyle/>
          <a:p>
            <a:pPr lvl="0"/>
            <a:r>
              <a:rPr lang="en-US" dirty="0"/>
              <a:t>Click to edit Master text styles</a:t>
            </a:r>
          </a:p>
        </p:txBody>
      </p:sp>
      <p:sp>
        <p:nvSpPr>
          <p:cNvPr id="6" name="Slide Number Placeholder 5"/>
          <p:cNvSpPr>
            <a:spLocks noGrp="1"/>
          </p:cNvSpPr>
          <p:nvPr>
            <p:ph type="sldNum" sz="quarter" idx="4"/>
          </p:nvPr>
        </p:nvSpPr>
        <p:spPr>
          <a:xfrm>
            <a:off x="8367076" y="4815076"/>
            <a:ext cx="626035" cy="274637"/>
          </a:xfrm>
          <a:prstGeom prst="rect">
            <a:avLst/>
          </a:prstGeom>
        </p:spPr>
        <p:txBody>
          <a:bodyPr vert="horz" lIns="91440" tIns="45720" rIns="91440" bIns="45720" rtlCol="0" anchor="ctr"/>
          <a:lstStyle>
            <a:lvl1pPr algn="r">
              <a:defRPr sz="1000">
                <a:solidFill>
                  <a:schemeClr val="accent2"/>
                </a:solidFill>
                <a:latin typeface="Arial"/>
                <a:cs typeface="Arial"/>
              </a:defRPr>
            </a:lvl1pPr>
          </a:lstStyle>
          <a:p>
            <a:fld id="{A88B48FB-E956-2048-9E74-C69E7CAA26CC}" type="slidenum">
              <a:rPr lang="en-US" smtClean="0"/>
              <a:pPr/>
              <a:t>‹#›</a:t>
            </a:fld>
            <a:endParaRPr lang="en-US"/>
          </a:p>
        </p:txBody>
      </p:sp>
      <p:cxnSp>
        <p:nvCxnSpPr>
          <p:cNvPr id="7" name="Straight Connector 6"/>
          <p:cNvCxnSpPr/>
          <p:nvPr/>
        </p:nvCxnSpPr>
        <p:spPr>
          <a:xfrm>
            <a:off x="0" y="4815076"/>
            <a:ext cx="9144000" cy="0"/>
          </a:xfrm>
          <a:prstGeom prst="line">
            <a:avLst/>
          </a:prstGeom>
          <a:ln w="12700" cmpd="sng">
            <a:solidFill>
              <a:srgbClr val="CCCCCC"/>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204788" y="729178"/>
            <a:ext cx="8780462" cy="0"/>
          </a:xfrm>
          <a:prstGeom prst="line">
            <a:avLst/>
          </a:prstGeom>
          <a:ln w="6350" cmpd="sng">
            <a:solidFill>
              <a:srgbClr val="CCCCCC"/>
            </a:solidFill>
          </a:ln>
          <a:effectLst/>
        </p:spPr>
        <p:style>
          <a:lnRef idx="2">
            <a:schemeClr val="accent1"/>
          </a:lnRef>
          <a:fillRef idx="0">
            <a:schemeClr val="accent1"/>
          </a:fillRef>
          <a:effectRef idx="1">
            <a:schemeClr val="accent1"/>
          </a:effectRef>
          <a:fontRef idx="minor">
            <a:schemeClr val="tx1"/>
          </a:fontRef>
        </p:style>
      </p:cxnSp>
      <p:sp>
        <p:nvSpPr>
          <p:cNvPr id="12" name="Subtitle 1"/>
          <p:cNvSpPr txBox="1">
            <a:spLocks/>
          </p:cNvSpPr>
          <p:nvPr userDrawn="1"/>
        </p:nvSpPr>
        <p:spPr>
          <a:xfrm>
            <a:off x="-56474" y="4880795"/>
            <a:ext cx="1050635" cy="160202"/>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800" dirty="0">
                <a:solidFill>
                  <a:srgbClr val="7C878E"/>
                </a:solidFill>
                <a:latin typeface="Helvetica Neue"/>
                <a:cs typeface="Helvetica Neue"/>
              </a:rPr>
              <a:t>Powered by</a:t>
            </a:r>
          </a:p>
        </p:txBody>
      </p:sp>
      <p:pic>
        <p:nvPicPr>
          <p:cNvPr id="13" name="Pictur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8026" y="4835992"/>
            <a:ext cx="1213734" cy="295620"/>
          </a:xfrm>
          <a:prstGeom prst="rect">
            <a:avLst/>
          </a:prstGeom>
        </p:spPr>
      </p:pic>
    </p:spTree>
    <p:extLst>
      <p:ext uri="{BB962C8B-B14F-4D97-AF65-F5344CB8AC3E}">
        <p14:creationId xmlns:p14="http://schemas.microsoft.com/office/powerpoint/2010/main" val="5948755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457200" rtl="0" eaLnBrk="1" latinLnBrk="0" hangingPunct="1">
        <a:spcBef>
          <a:spcPct val="0"/>
        </a:spcBef>
        <a:buNone/>
        <a:defRPr sz="2000" b="1" kern="1200">
          <a:solidFill>
            <a:schemeClr val="tx1"/>
          </a:solidFill>
          <a:latin typeface="Arial"/>
          <a:ea typeface="+mj-ea"/>
          <a:cs typeface="Arial"/>
        </a:defRPr>
      </a:lvl1pPr>
    </p:titleStyle>
    <p:bodyStyle>
      <a:lvl1pPr marL="0" indent="0" algn="l" defTabSz="457200" rtl="0" eaLnBrk="1" latinLnBrk="0" hangingPunct="1">
        <a:spcBef>
          <a:spcPct val="20000"/>
        </a:spcBef>
        <a:buFont typeface="Arial"/>
        <a:buNone/>
        <a:defRPr sz="10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5498" y="2009589"/>
            <a:ext cx="8229600" cy="533140"/>
          </a:xfrm>
          <a:prstGeom prst="rect">
            <a:avLst/>
          </a:prstGeom>
        </p:spPr>
        <p:txBody>
          <a:bodyPr vert="horz" lIns="0" tIns="45720" rIns="91440" bIns="45720" rtlCol="0">
            <a:noAutofit/>
          </a:bodyPr>
          <a:lstStyle/>
          <a:p>
            <a:pPr lvl="0"/>
            <a:r>
              <a:rPr lang="en-US" dirty="0"/>
              <a:t>Click to edit Master text styles</a:t>
            </a:r>
          </a:p>
        </p:txBody>
      </p:sp>
      <p:sp>
        <p:nvSpPr>
          <p:cNvPr id="6" name="Slide Number Placeholder 5"/>
          <p:cNvSpPr>
            <a:spLocks noGrp="1"/>
          </p:cNvSpPr>
          <p:nvPr>
            <p:ph type="sldNum" sz="quarter" idx="4"/>
          </p:nvPr>
        </p:nvSpPr>
        <p:spPr>
          <a:xfrm>
            <a:off x="8329705" y="4819820"/>
            <a:ext cx="663015" cy="274637"/>
          </a:xfrm>
          <a:prstGeom prst="rect">
            <a:avLst/>
          </a:prstGeom>
        </p:spPr>
        <p:txBody>
          <a:bodyPr vert="horz" lIns="91440" tIns="45720" rIns="91440" bIns="45720" rtlCol="0" anchor="ctr"/>
          <a:lstStyle>
            <a:lvl1pPr algn="r">
              <a:defRPr sz="1000">
                <a:solidFill>
                  <a:schemeClr val="accent2"/>
                </a:solidFill>
                <a:latin typeface="Arial"/>
                <a:cs typeface="Arial"/>
              </a:defRPr>
            </a:lvl1pPr>
          </a:lstStyle>
          <a:p>
            <a:fld id="{37B593F9-7B30-274B-BFFF-492683631E49}" type="slidenum">
              <a:rPr lang="en-US" smtClean="0"/>
              <a:pPr/>
              <a:t>‹#›</a:t>
            </a:fld>
            <a:endParaRPr lang="en-US"/>
          </a:p>
        </p:txBody>
      </p:sp>
      <p:cxnSp>
        <p:nvCxnSpPr>
          <p:cNvPr id="7" name="Straight Connector 6"/>
          <p:cNvCxnSpPr/>
          <p:nvPr/>
        </p:nvCxnSpPr>
        <p:spPr>
          <a:xfrm>
            <a:off x="0" y="4815076"/>
            <a:ext cx="9144000" cy="0"/>
          </a:xfrm>
          <a:prstGeom prst="line">
            <a:avLst/>
          </a:prstGeom>
          <a:ln w="12700" cmpd="sng">
            <a:solidFill>
              <a:srgbClr val="CCCCCC"/>
            </a:solidFill>
          </a:ln>
          <a:effectLst/>
        </p:spPr>
        <p:style>
          <a:lnRef idx="2">
            <a:schemeClr val="accent1"/>
          </a:lnRef>
          <a:fillRef idx="0">
            <a:schemeClr val="accent1"/>
          </a:fillRef>
          <a:effectRef idx="1">
            <a:schemeClr val="accent1"/>
          </a:effectRef>
          <a:fontRef idx="minor">
            <a:schemeClr val="tx1"/>
          </a:fontRef>
        </p:style>
      </p:cxnSp>
      <p:sp>
        <p:nvSpPr>
          <p:cNvPr id="12" name="Title Placeholder 11"/>
          <p:cNvSpPr>
            <a:spLocks noGrp="1"/>
          </p:cNvSpPr>
          <p:nvPr>
            <p:ph type="title"/>
          </p:nvPr>
        </p:nvSpPr>
        <p:spPr>
          <a:xfrm>
            <a:off x="204788" y="807371"/>
            <a:ext cx="8229600" cy="857250"/>
          </a:xfrm>
          <a:prstGeom prst="rect">
            <a:avLst/>
          </a:prstGeom>
        </p:spPr>
        <p:txBody>
          <a:bodyPr vert="horz" lIns="0" tIns="45720" rIns="91440" bIns="45720" rtlCol="0" anchor="ctr">
            <a:normAutofit/>
          </a:bodyPr>
          <a:lstStyle/>
          <a:p>
            <a:r>
              <a:rPr lang="en-US" dirty="0"/>
              <a:t>Click to edit Master title style</a:t>
            </a:r>
          </a:p>
        </p:txBody>
      </p:sp>
      <p:sp>
        <p:nvSpPr>
          <p:cNvPr id="9" name="Subtitle 1"/>
          <p:cNvSpPr txBox="1">
            <a:spLocks/>
          </p:cNvSpPr>
          <p:nvPr userDrawn="1"/>
        </p:nvSpPr>
        <p:spPr>
          <a:xfrm>
            <a:off x="-56474" y="4886487"/>
            <a:ext cx="1050635" cy="160202"/>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800" dirty="0">
                <a:solidFill>
                  <a:srgbClr val="7C878E"/>
                </a:solidFill>
                <a:latin typeface="Helvetica Neue"/>
                <a:cs typeface="Helvetica Neue"/>
              </a:rPr>
              <a:t>Powered by</a:t>
            </a:r>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8026" y="4841684"/>
            <a:ext cx="1213734" cy="295620"/>
          </a:xfrm>
          <a:prstGeom prst="rect">
            <a:avLst/>
          </a:prstGeom>
        </p:spPr>
      </p:pic>
    </p:spTree>
    <p:extLst>
      <p:ext uri="{BB962C8B-B14F-4D97-AF65-F5344CB8AC3E}">
        <p14:creationId xmlns:p14="http://schemas.microsoft.com/office/powerpoint/2010/main" val="3591960883"/>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457200" rtl="0" eaLnBrk="1" latinLnBrk="0" hangingPunct="1">
        <a:spcBef>
          <a:spcPct val="0"/>
        </a:spcBef>
        <a:buNone/>
        <a:defRPr sz="3600" b="1" kern="1200">
          <a:solidFill>
            <a:schemeClr val="tx1"/>
          </a:solidFill>
          <a:latin typeface="Arial"/>
          <a:ea typeface="+mj-ea"/>
          <a:cs typeface="Arial"/>
        </a:defRPr>
      </a:lvl1pPr>
    </p:titleStyle>
    <p:bodyStyle>
      <a:lvl1pPr marL="0" indent="0" algn="l" defTabSz="457200" rtl="0" eaLnBrk="1" latinLnBrk="0" hangingPunct="1">
        <a:spcBef>
          <a:spcPct val="20000"/>
        </a:spcBef>
        <a:buFont typeface="Arial"/>
        <a:buNone/>
        <a:defRPr sz="1600" b="1" kern="1200">
          <a:solidFill>
            <a:schemeClr val="bg1">
              <a:lumMod val="50000"/>
            </a:schemeClr>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t>Domestic extremism and digital platforms</a:t>
            </a:r>
          </a:p>
        </p:txBody>
      </p:sp>
      <p:sp>
        <p:nvSpPr>
          <p:cNvPr id="3" name="Text Placeholder 2"/>
          <p:cNvSpPr>
            <a:spLocks noGrp="1"/>
          </p:cNvSpPr>
          <p:nvPr>
            <p:ph type="body" sz="quarter" idx="12"/>
          </p:nvPr>
        </p:nvSpPr>
        <p:spPr/>
        <p:txBody>
          <a:bodyPr/>
          <a:lstStyle/>
          <a:p>
            <a:r>
              <a:t>Thursday, April 15,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sz="1000" dirty="0"/>
              <a:t>Oftentimes disinformation that is spread online in a sophisticated manner. Have you ever inadvertently shared information that you later found was disinformation?</a:t>
            </a:r>
          </a:p>
        </p:txBody>
      </p:sp>
      <p:sp>
        <p:nvSpPr>
          <p:cNvPr id="3" name="Content Placeholder 2"/>
          <p:cNvSpPr>
            <a:spLocks noGrp="1"/>
          </p:cNvSpPr>
          <p:nvPr>
            <p:ph idx="1"/>
          </p:nvPr>
        </p:nvSpPr>
        <p:spPr/>
        <p:txBody>
          <a:bodyPr/>
          <a:lstStyle/>
          <a:p>
            <a:r>
              <a:t>Answered: 1,353    Skipped: 0</a:t>
            </a:r>
          </a:p>
        </p:txBody>
      </p:sp>
      <p:pic>
        <p:nvPicPr>
          <p:cNvPr id="4" name="Picture 3" descr="table6418878790.png"/>
          <p:cNvPicPr>
            <a:picLocks noChangeAspect="1"/>
          </p:cNvPicPr>
          <p:nvPr/>
        </p:nvPicPr>
        <p:blipFill>
          <a:blip r:embed="rId2"/>
          <a:stretch>
            <a:fillRect/>
          </a:stretch>
        </p:blipFill>
        <p:spPr>
          <a:xfrm>
            <a:off x="800100" y="1926114"/>
            <a:ext cx="7543800" cy="18161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t>Date Created: Monday, April 12, 2021</a:t>
            </a:r>
          </a:p>
        </p:txBody>
      </p:sp>
      <p:sp>
        <p:nvSpPr>
          <p:cNvPr id="3" name="Title 2"/>
          <p:cNvSpPr>
            <a:spLocks noGrp="1"/>
          </p:cNvSpPr>
          <p:nvPr>
            <p:ph type="title"/>
          </p:nvPr>
        </p:nvSpPr>
        <p:spPr/>
        <p:txBody>
          <a:bodyPr/>
          <a:lstStyle/>
          <a:p>
            <a:r>
              <a:t>1353</a:t>
            </a:r>
          </a:p>
        </p:txBody>
      </p:sp>
      <p:sp>
        <p:nvSpPr>
          <p:cNvPr id="4" name="Text Placeholder 3"/>
          <p:cNvSpPr>
            <a:spLocks noGrp="1"/>
          </p:cNvSpPr>
          <p:nvPr>
            <p:ph type="body" sz="quarter" idx="17"/>
          </p:nvPr>
        </p:nvSpPr>
        <p:spPr/>
        <p:txBody>
          <a:bodyPr/>
          <a:lstStyle/>
          <a:p>
            <a:r>
              <a:t>Total Responses</a:t>
            </a:r>
          </a:p>
        </p:txBody>
      </p:sp>
      <p:sp>
        <p:nvSpPr>
          <p:cNvPr id="5" name="Text Placeholder 4"/>
          <p:cNvSpPr>
            <a:spLocks noGrp="1"/>
          </p:cNvSpPr>
          <p:nvPr>
            <p:ph type="body" sz="quarter" idx="18"/>
          </p:nvPr>
        </p:nvSpPr>
        <p:spPr/>
        <p:txBody>
          <a:bodyPr/>
          <a:lstStyle/>
          <a:p>
            <a:r>
              <a:t>Complete Responses: 1353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sz="1000" dirty="0"/>
              <a:t>The events of Jan. 6 placed a spotlight on the issue of domestic extremism. While many of the attendees to the Jan. 6 rally acted in a peaceful manner and didn’t attempt to enter the Capitol Building or occupy the House and Senate floors and congressional offices, some did. Do you believe those that made threats, defied the police, entered the Capitol, and engaged in violence or destroyed property should be punished?</a:t>
            </a:r>
          </a:p>
        </p:txBody>
      </p:sp>
      <p:sp>
        <p:nvSpPr>
          <p:cNvPr id="3" name="Content Placeholder 2"/>
          <p:cNvSpPr>
            <a:spLocks noGrp="1"/>
          </p:cNvSpPr>
          <p:nvPr>
            <p:ph idx="1"/>
          </p:nvPr>
        </p:nvSpPr>
        <p:spPr/>
        <p:txBody>
          <a:bodyPr/>
          <a:lstStyle/>
          <a:p>
            <a:r>
              <a:t>Answered: 1,353    Skipped: 0</a:t>
            </a:r>
          </a:p>
        </p:txBody>
      </p:sp>
      <p:pic>
        <p:nvPicPr>
          <p:cNvPr id="4" name="Picture 3" descr="table6399132000.png"/>
          <p:cNvPicPr>
            <a:picLocks noChangeAspect="1"/>
          </p:cNvPicPr>
          <p:nvPr/>
        </p:nvPicPr>
        <p:blipFill>
          <a:blip r:embed="rId2"/>
          <a:stretch>
            <a:fillRect/>
          </a:stretch>
        </p:blipFill>
        <p:spPr>
          <a:xfrm>
            <a:off x="800100" y="1926114"/>
            <a:ext cx="7543800" cy="18161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sz="1000" dirty="0"/>
              <a:t>Federal prosecutors have charged those connected with making threats, engaging in violence or destroying property. Do you agree with those prosecutions?</a:t>
            </a:r>
          </a:p>
        </p:txBody>
      </p:sp>
      <p:sp>
        <p:nvSpPr>
          <p:cNvPr id="3" name="Content Placeholder 2"/>
          <p:cNvSpPr>
            <a:spLocks noGrp="1"/>
          </p:cNvSpPr>
          <p:nvPr>
            <p:ph idx="1"/>
          </p:nvPr>
        </p:nvSpPr>
        <p:spPr/>
        <p:txBody>
          <a:bodyPr/>
          <a:lstStyle/>
          <a:p>
            <a:r>
              <a:t>Answered: 1,353    Skipped: 0</a:t>
            </a:r>
          </a:p>
        </p:txBody>
      </p:sp>
      <p:pic>
        <p:nvPicPr>
          <p:cNvPr id="4" name="Picture 3" descr="table6399132020.png"/>
          <p:cNvPicPr>
            <a:picLocks noChangeAspect="1"/>
          </p:cNvPicPr>
          <p:nvPr/>
        </p:nvPicPr>
        <p:blipFill>
          <a:blip r:embed="rId2"/>
          <a:stretch>
            <a:fillRect/>
          </a:stretch>
        </p:blipFill>
        <p:spPr>
          <a:xfrm>
            <a:off x="800100" y="1926114"/>
            <a:ext cx="7543800" cy="18161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sz="1000" dirty="0"/>
              <a:t>Some have labeled those that made threats, engaged in violence or destroyed property as domestic extremists because they did so to politically intimidate the government regarding the 2020 election. Do you think these actors who made threats, engaged in violence or destroyed property are domestic extremists?</a:t>
            </a:r>
          </a:p>
        </p:txBody>
      </p:sp>
      <p:sp>
        <p:nvSpPr>
          <p:cNvPr id="3" name="Content Placeholder 2"/>
          <p:cNvSpPr>
            <a:spLocks noGrp="1"/>
          </p:cNvSpPr>
          <p:nvPr>
            <p:ph idx="1"/>
          </p:nvPr>
        </p:nvSpPr>
        <p:spPr/>
        <p:txBody>
          <a:bodyPr/>
          <a:lstStyle/>
          <a:p>
            <a:r>
              <a:t>Answered: 1,353    Skipped: 0</a:t>
            </a:r>
          </a:p>
        </p:txBody>
      </p:sp>
      <p:pic>
        <p:nvPicPr>
          <p:cNvPr id="4" name="Picture 3" descr="table6399132030.png"/>
          <p:cNvPicPr>
            <a:picLocks noChangeAspect="1"/>
          </p:cNvPicPr>
          <p:nvPr/>
        </p:nvPicPr>
        <p:blipFill>
          <a:blip r:embed="rId2"/>
          <a:stretch>
            <a:fillRect/>
          </a:stretch>
        </p:blipFill>
        <p:spPr>
          <a:xfrm>
            <a:off x="800100" y="1926114"/>
            <a:ext cx="7543800" cy="18161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sz="1000" dirty="0"/>
              <a:t>Investigations have found that many of the key actors in the events of Jan. 6 coordinated their planning and violent attacks via digital platforms such as Facebook, Telegram, and others. Should these digital platforms bear responsibility for the events of Jan. 6?</a:t>
            </a:r>
          </a:p>
        </p:txBody>
      </p:sp>
      <p:sp>
        <p:nvSpPr>
          <p:cNvPr id="3" name="Content Placeholder 2"/>
          <p:cNvSpPr>
            <a:spLocks noGrp="1"/>
          </p:cNvSpPr>
          <p:nvPr>
            <p:ph idx="1"/>
          </p:nvPr>
        </p:nvSpPr>
        <p:spPr/>
        <p:txBody>
          <a:bodyPr/>
          <a:lstStyle/>
          <a:p>
            <a:r>
              <a:t>Answered: 1,353    Skipped: 0</a:t>
            </a:r>
          </a:p>
        </p:txBody>
      </p:sp>
      <p:pic>
        <p:nvPicPr>
          <p:cNvPr id="4" name="Picture 3" descr="table6399132040.png"/>
          <p:cNvPicPr>
            <a:picLocks noChangeAspect="1"/>
          </p:cNvPicPr>
          <p:nvPr/>
        </p:nvPicPr>
        <p:blipFill>
          <a:blip r:embed="rId2"/>
          <a:stretch>
            <a:fillRect/>
          </a:stretch>
        </p:blipFill>
        <p:spPr>
          <a:xfrm>
            <a:off x="800100" y="1532414"/>
            <a:ext cx="7543800" cy="26035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sz="1000" dirty="0"/>
              <a:t>Since Jan. 6, many of the key groups (such as the Oath Keepers, Three Percenters, Proud Boys, and Boogaloo </a:t>
            </a:r>
            <a:r>
              <a:rPr sz="1000" dirty="0" err="1"/>
              <a:t>Bois</a:t>
            </a:r>
            <a:r>
              <a:rPr sz="1000" dirty="0"/>
              <a:t>) that allegedly coordinated the planning and violent attacks have continued to use digital platforms to spread information and misinformation, recruit, and plan. Should digital platforms be doing more to combat the spread of misinformation and hate speech?</a:t>
            </a:r>
          </a:p>
        </p:txBody>
      </p:sp>
      <p:sp>
        <p:nvSpPr>
          <p:cNvPr id="3" name="Content Placeholder 2"/>
          <p:cNvSpPr>
            <a:spLocks noGrp="1"/>
          </p:cNvSpPr>
          <p:nvPr>
            <p:ph idx="1"/>
          </p:nvPr>
        </p:nvSpPr>
        <p:spPr/>
        <p:txBody>
          <a:bodyPr/>
          <a:lstStyle/>
          <a:p>
            <a:r>
              <a:t>Answered: 1,353    Skipped: 0</a:t>
            </a:r>
          </a:p>
        </p:txBody>
      </p:sp>
      <p:pic>
        <p:nvPicPr>
          <p:cNvPr id="4" name="Picture 3" descr="table6399132050.png"/>
          <p:cNvPicPr>
            <a:picLocks noChangeAspect="1"/>
          </p:cNvPicPr>
          <p:nvPr/>
        </p:nvPicPr>
        <p:blipFill>
          <a:blip r:embed="rId2"/>
          <a:stretch>
            <a:fillRect/>
          </a:stretch>
        </p:blipFill>
        <p:spPr>
          <a:xfrm>
            <a:off x="800100" y="1926114"/>
            <a:ext cx="7543800" cy="18161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sz="1000" dirty="0"/>
              <a:t>Digital platforms such as Facebook, YouTube, Twitter, and Telegram have come under criticism for how their platforms are used by bad actors, from promoting domestic extremism to vaccine scams to illicit drug sales. In your opinion, are digital platforms doing enough to combat illicit activities?</a:t>
            </a:r>
          </a:p>
        </p:txBody>
      </p:sp>
      <p:sp>
        <p:nvSpPr>
          <p:cNvPr id="3" name="Content Placeholder 2"/>
          <p:cNvSpPr>
            <a:spLocks noGrp="1"/>
          </p:cNvSpPr>
          <p:nvPr>
            <p:ph idx="1"/>
          </p:nvPr>
        </p:nvSpPr>
        <p:spPr/>
        <p:txBody>
          <a:bodyPr/>
          <a:lstStyle/>
          <a:p>
            <a:r>
              <a:t>Answered: 1,353    Skipped: 0</a:t>
            </a:r>
          </a:p>
        </p:txBody>
      </p:sp>
      <p:pic>
        <p:nvPicPr>
          <p:cNvPr id="4" name="Picture 3" descr="table6399132060.png"/>
          <p:cNvPicPr>
            <a:picLocks noChangeAspect="1"/>
          </p:cNvPicPr>
          <p:nvPr/>
        </p:nvPicPr>
        <p:blipFill>
          <a:blip r:embed="rId2"/>
          <a:stretch>
            <a:fillRect/>
          </a:stretch>
        </p:blipFill>
        <p:spPr>
          <a:xfrm>
            <a:off x="800100" y="1926114"/>
            <a:ext cx="7543800" cy="18161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sz="1000" dirty="0"/>
              <a:t>One possible way that digital platforms could combat illicit activities is by cooperating with each other. For example, sharing information on bad actors who jump from platform to platform to evade scrutiny. Should digital platforms create a program to share information on bad actors so they can’t easily jump from platform to platform to continue their illicit activities?</a:t>
            </a:r>
          </a:p>
        </p:txBody>
      </p:sp>
      <p:sp>
        <p:nvSpPr>
          <p:cNvPr id="3" name="Content Placeholder 2"/>
          <p:cNvSpPr>
            <a:spLocks noGrp="1"/>
          </p:cNvSpPr>
          <p:nvPr>
            <p:ph idx="1"/>
          </p:nvPr>
        </p:nvSpPr>
        <p:spPr/>
        <p:txBody>
          <a:bodyPr/>
          <a:lstStyle/>
          <a:p>
            <a:r>
              <a:t>Answered: 1,353    Skipped: 0</a:t>
            </a:r>
          </a:p>
        </p:txBody>
      </p:sp>
      <p:pic>
        <p:nvPicPr>
          <p:cNvPr id="4" name="Picture 3" descr="table6418481090.png"/>
          <p:cNvPicPr>
            <a:picLocks noChangeAspect="1"/>
          </p:cNvPicPr>
          <p:nvPr/>
        </p:nvPicPr>
        <p:blipFill>
          <a:blip r:embed="rId2"/>
          <a:stretch>
            <a:fillRect/>
          </a:stretch>
        </p:blipFill>
        <p:spPr>
          <a:xfrm>
            <a:off x="800100" y="1722914"/>
            <a:ext cx="7543800" cy="2222500"/>
          </a:xfrm>
          <a:prstGeom prst="rect">
            <a:avLst/>
          </a:prstGeom>
        </p:spPr>
      </p:pic>
    </p:spTree>
  </p:cSld>
  <p:clrMapOvr>
    <a:masterClrMapping/>
  </p:clrMapOvr>
</p:sld>
</file>

<file path=ppt/theme/theme1.xml><?xml version="1.0" encoding="utf-8"?>
<a:theme xmlns:a="http://schemas.openxmlformats.org/drawingml/2006/main" name="SM-template-20140529">
  <a:themeElements>
    <a:clrScheme name="Custom 1">
      <a:dk1>
        <a:srgbClr val="333333"/>
      </a:dk1>
      <a:lt1>
        <a:sysClr val="window" lastClr="FFFFFF"/>
      </a:lt1>
      <a:dk2>
        <a:srgbClr val="666666"/>
      </a:dk2>
      <a:lt2>
        <a:srgbClr val="EEECE1"/>
      </a:lt2>
      <a:accent1>
        <a:srgbClr val="8BAB42"/>
      </a:accent1>
      <a:accent2>
        <a:srgbClr val="CCCCCC"/>
      </a:accent2>
      <a:accent3>
        <a:srgbClr val="60574C"/>
      </a:accent3>
      <a:accent4>
        <a:srgbClr val="31859C"/>
      </a:accent4>
      <a:accent5>
        <a:srgbClr val="A8BC33"/>
      </a:accent5>
      <a:accent6>
        <a:srgbClr val="FFFFFF"/>
      </a:accent6>
      <a:hlink>
        <a:srgbClr val="31859C"/>
      </a:hlink>
      <a:folHlink>
        <a:srgbClr val="31859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ata slides">
  <a:themeElements>
    <a:clrScheme name="Custom 1">
      <a:dk1>
        <a:srgbClr val="333333"/>
      </a:dk1>
      <a:lt1>
        <a:sysClr val="window" lastClr="FFFFFF"/>
      </a:lt1>
      <a:dk2>
        <a:srgbClr val="666666"/>
      </a:dk2>
      <a:lt2>
        <a:srgbClr val="EEECE1"/>
      </a:lt2>
      <a:accent1>
        <a:srgbClr val="8BAB42"/>
      </a:accent1>
      <a:accent2>
        <a:srgbClr val="CCCCCC"/>
      </a:accent2>
      <a:accent3>
        <a:srgbClr val="60574C"/>
      </a:accent3>
      <a:accent4>
        <a:srgbClr val="31859C"/>
      </a:accent4>
      <a:accent5>
        <a:srgbClr val="A8BC33"/>
      </a:accent5>
      <a:accent6>
        <a:srgbClr val="FFFFFF"/>
      </a:accent6>
      <a:hlink>
        <a:srgbClr val="31859C"/>
      </a:hlink>
      <a:folHlink>
        <a:srgbClr val="31859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Response Summary">
  <a:themeElements>
    <a:clrScheme name="Custom 1">
      <a:dk1>
        <a:srgbClr val="333333"/>
      </a:dk1>
      <a:lt1>
        <a:sysClr val="window" lastClr="FFFFFF"/>
      </a:lt1>
      <a:dk2>
        <a:srgbClr val="666666"/>
      </a:dk2>
      <a:lt2>
        <a:srgbClr val="EEECE1"/>
      </a:lt2>
      <a:accent1>
        <a:srgbClr val="8BAB42"/>
      </a:accent1>
      <a:accent2>
        <a:srgbClr val="CCCCCC"/>
      </a:accent2>
      <a:accent3>
        <a:srgbClr val="60574C"/>
      </a:accent3>
      <a:accent4>
        <a:srgbClr val="31859C"/>
      </a:accent4>
      <a:accent5>
        <a:srgbClr val="A8BC33"/>
      </a:accent5>
      <a:accent6>
        <a:srgbClr val="FFFFFF"/>
      </a:accent6>
      <a:hlink>
        <a:srgbClr val="31859C"/>
      </a:hlink>
      <a:folHlink>
        <a:srgbClr val="31859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SM-template-20140529.potx</Template>
  <TotalTime>293</TotalTime>
  <Words>484</Words>
  <Application>Microsoft Macintosh PowerPoint</Application>
  <PresentationFormat>On-screen Show (16:9)</PresentationFormat>
  <Paragraphs>22</Paragraphs>
  <Slides>10</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10</vt:i4>
      </vt:variant>
    </vt:vector>
  </HeadingPairs>
  <TitlesOfParts>
    <vt:vector size="16" baseType="lpstr">
      <vt:lpstr>Arial</vt:lpstr>
      <vt:lpstr>Calibri</vt:lpstr>
      <vt:lpstr>Helvetica Neue</vt:lpstr>
      <vt:lpstr>SM-template-20140529</vt:lpstr>
      <vt:lpstr>Data slides</vt:lpstr>
      <vt:lpstr>Response Summary</vt:lpstr>
      <vt:lpstr>PowerPoint Presentation</vt:lpstr>
      <vt:lpstr>1353</vt:lpstr>
      <vt:lpstr>The events of Jan. 6 placed a spotlight on the issue of domestic extremism. While many of the attendees to the Jan. 6 rally acted in a peaceful manner and didn’t attempt to enter the Capitol Building or occupy the House and Senate floors and congressional offices, some did. Do you believe those that made threats, defied the police, entered the Capitol, and engaged in violence or destroyed property should be punished?</vt:lpstr>
      <vt:lpstr>Federal prosecutors have charged those connected with making threats, engaging in violence or destroying property. Do you agree with those prosecutions?</vt:lpstr>
      <vt:lpstr>Some have labeled those that made threats, engaged in violence or destroyed property as domestic extremists because they did so to politically intimidate the government regarding the 2020 election. Do you think these actors who made threats, engaged in violence or destroyed property are domestic extremists?</vt:lpstr>
      <vt:lpstr>Investigations have found that many of the key actors in the events of Jan. 6 coordinated their planning and violent attacks via digital platforms such as Facebook, Telegram, and others. Should these digital platforms bear responsibility for the events of Jan. 6?</vt:lpstr>
      <vt:lpstr>Since Jan. 6, many of the key groups (such as the Oath Keepers, Three Percenters, Proud Boys, and Boogaloo Bois) that allegedly coordinated the planning and violent attacks have continued to use digital platforms to spread information and misinformation, recruit, and plan. Should digital platforms be doing more to combat the spread of misinformation and hate speech?</vt:lpstr>
      <vt:lpstr>Digital platforms such as Facebook, YouTube, Twitter, and Telegram have come under criticism for how their platforms are used by bad actors, from promoting domestic extremism to vaccine scams to illicit drug sales. In your opinion, are digital platforms doing enough to combat illicit activities?</vt:lpstr>
      <vt:lpstr>One possible way that digital platforms could combat illicit activities is by cooperating with each other. For example, sharing information on bad actors who jump from platform to platform to evade scrutiny. Should digital platforms create a program to share information on bad actors so they can’t easily jump from platform to platform to continue their illicit activities?</vt:lpstr>
      <vt:lpstr>Oftentimes disinformation that is spread online in a sophisticated manner. Have you ever inadvertently shared information that you later found was disinformation?</vt:lpstr>
    </vt:vector>
  </TitlesOfParts>
  <Company>SurveyMonkey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Melissa Clarke</dc:creator>
  <cp:lastModifiedBy>Thomas Galvin</cp:lastModifiedBy>
  <cp:revision>46</cp:revision>
  <dcterms:created xsi:type="dcterms:W3CDTF">2014-01-30T23:18:11Z</dcterms:created>
  <dcterms:modified xsi:type="dcterms:W3CDTF">2021-04-16T02:36:42Z</dcterms:modified>
</cp:coreProperties>
</file>